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906000" type="A4"/>
  <p:notesSz cx="6888163" cy="100203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566" y="31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476770C-7B6B-4875-8C9F-31514789160D}" type="datetimeFigureOut">
              <a:rPr kumimoji="1" lang="ja-JP" altLang="en-US" smtClean="0"/>
              <a:t>2017/9/22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CB53A5-0B7A-4704-85B1-55D67F3DB059}" type="slidenum">
              <a:rPr kumimoji="1" lang="ja-JP" altLang="en-US" smtClean="0"/>
              <a:t>‹#›</a:t>
            </a:fld>
            <a:endParaRPr kumimoji="1" lang="ja-JP" altLang="en-US"/>
          </a:p>
        </p:txBody>
      </p:sp>
    </p:spTree>
    <p:extLst>
      <p:ext uri="{BB962C8B-B14F-4D97-AF65-F5344CB8AC3E}">
        <p14:creationId xmlns:p14="http://schemas.microsoft.com/office/powerpoint/2010/main" val="1829056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76770C-7B6B-4875-8C9F-31514789160D}" type="datetimeFigureOut">
              <a:rPr kumimoji="1" lang="ja-JP" altLang="en-US" smtClean="0"/>
              <a:t>2017/9/22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CB53A5-0B7A-4704-85B1-55D67F3DB059}" type="slidenum">
              <a:rPr kumimoji="1" lang="ja-JP" altLang="en-US" smtClean="0"/>
              <a:t>‹#›</a:t>
            </a:fld>
            <a:endParaRPr kumimoji="1" lang="ja-JP" altLang="en-US"/>
          </a:p>
        </p:txBody>
      </p:sp>
    </p:spTree>
    <p:extLst>
      <p:ext uri="{BB962C8B-B14F-4D97-AF65-F5344CB8AC3E}">
        <p14:creationId xmlns:p14="http://schemas.microsoft.com/office/powerpoint/2010/main" val="1468867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96701"/>
            <a:ext cx="4514850" cy="845220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76770C-7B6B-4875-8C9F-31514789160D}" type="datetimeFigureOut">
              <a:rPr kumimoji="1" lang="ja-JP" altLang="en-US" smtClean="0"/>
              <a:t>2017/9/22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CB53A5-0B7A-4704-85B1-55D67F3DB059}" type="slidenum">
              <a:rPr kumimoji="1" lang="ja-JP" altLang="en-US" smtClean="0"/>
              <a:t>‹#›</a:t>
            </a:fld>
            <a:endParaRPr kumimoji="1" lang="ja-JP" altLang="en-US"/>
          </a:p>
        </p:txBody>
      </p:sp>
    </p:spTree>
    <p:extLst>
      <p:ext uri="{BB962C8B-B14F-4D97-AF65-F5344CB8AC3E}">
        <p14:creationId xmlns:p14="http://schemas.microsoft.com/office/powerpoint/2010/main" val="446130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76770C-7B6B-4875-8C9F-31514789160D}" type="datetimeFigureOut">
              <a:rPr kumimoji="1" lang="ja-JP" altLang="en-US" smtClean="0"/>
              <a:t>2017/9/22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CB53A5-0B7A-4704-85B1-55D67F3DB059}" type="slidenum">
              <a:rPr kumimoji="1" lang="ja-JP" altLang="en-US" smtClean="0"/>
              <a:t>‹#›</a:t>
            </a:fld>
            <a:endParaRPr kumimoji="1" lang="ja-JP" altLang="en-US"/>
          </a:p>
        </p:txBody>
      </p:sp>
    </p:spTree>
    <p:extLst>
      <p:ext uri="{BB962C8B-B14F-4D97-AF65-F5344CB8AC3E}">
        <p14:creationId xmlns:p14="http://schemas.microsoft.com/office/powerpoint/2010/main" val="1749791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476770C-7B6B-4875-8C9F-31514789160D}" type="datetimeFigureOut">
              <a:rPr kumimoji="1" lang="ja-JP" altLang="en-US" smtClean="0"/>
              <a:t>2017/9/22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CB53A5-0B7A-4704-85B1-55D67F3DB059}" type="slidenum">
              <a:rPr kumimoji="1" lang="ja-JP" altLang="en-US" smtClean="0"/>
              <a:t>‹#›</a:t>
            </a:fld>
            <a:endParaRPr kumimoji="1" lang="ja-JP" altLang="en-US"/>
          </a:p>
        </p:txBody>
      </p:sp>
    </p:spTree>
    <p:extLst>
      <p:ext uri="{BB962C8B-B14F-4D97-AF65-F5344CB8AC3E}">
        <p14:creationId xmlns:p14="http://schemas.microsoft.com/office/powerpoint/2010/main" val="957484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476770C-7B6B-4875-8C9F-31514789160D}" type="datetimeFigureOut">
              <a:rPr kumimoji="1" lang="ja-JP" altLang="en-US" smtClean="0"/>
              <a:t>2017/9/22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1CB53A5-0B7A-4704-85B1-55D67F3DB059}" type="slidenum">
              <a:rPr kumimoji="1" lang="ja-JP" altLang="en-US" smtClean="0"/>
              <a:t>‹#›</a:t>
            </a:fld>
            <a:endParaRPr kumimoji="1" lang="ja-JP" altLang="en-US"/>
          </a:p>
        </p:txBody>
      </p:sp>
    </p:spTree>
    <p:extLst>
      <p:ext uri="{BB962C8B-B14F-4D97-AF65-F5344CB8AC3E}">
        <p14:creationId xmlns:p14="http://schemas.microsoft.com/office/powerpoint/2010/main" val="933884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217385"/>
            <a:ext cx="3031332"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3141486"/>
            <a:ext cx="3031332"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476770C-7B6B-4875-8C9F-31514789160D}" type="datetimeFigureOut">
              <a:rPr kumimoji="1" lang="ja-JP" altLang="en-US" smtClean="0"/>
              <a:t>2017/9/22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1CB53A5-0B7A-4704-85B1-55D67F3DB059}" type="slidenum">
              <a:rPr kumimoji="1" lang="ja-JP" altLang="en-US" smtClean="0"/>
              <a:t>‹#›</a:t>
            </a:fld>
            <a:endParaRPr kumimoji="1" lang="ja-JP" altLang="en-US"/>
          </a:p>
        </p:txBody>
      </p:sp>
    </p:spTree>
    <p:extLst>
      <p:ext uri="{BB962C8B-B14F-4D97-AF65-F5344CB8AC3E}">
        <p14:creationId xmlns:p14="http://schemas.microsoft.com/office/powerpoint/2010/main" val="1192498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476770C-7B6B-4875-8C9F-31514789160D}" type="datetimeFigureOut">
              <a:rPr kumimoji="1" lang="ja-JP" altLang="en-US" smtClean="0"/>
              <a:t>2017/9/22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1CB53A5-0B7A-4704-85B1-55D67F3DB059}" type="slidenum">
              <a:rPr kumimoji="1" lang="ja-JP" altLang="en-US" smtClean="0"/>
              <a:t>‹#›</a:t>
            </a:fld>
            <a:endParaRPr kumimoji="1" lang="ja-JP" altLang="en-US"/>
          </a:p>
        </p:txBody>
      </p:sp>
    </p:spTree>
    <p:extLst>
      <p:ext uri="{BB962C8B-B14F-4D97-AF65-F5344CB8AC3E}">
        <p14:creationId xmlns:p14="http://schemas.microsoft.com/office/powerpoint/2010/main" val="2237877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476770C-7B6B-4875-8C9F-31514789160D}" type="datetimeFigureOut">
              <a:rPr kumimoji="1" lang="ja-JP" altLang="en-US" smtClean="0"/>
              <a:t>2017/9/22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1CB53A5-0B7A-4704-85B1-55D67F3DB059}" type="slidenum">
              <a:rPr kumimoji="1" lang="ja-JP" altLang="en-US" smtClean="0"/>
              <a:t>‹#›</a:t>
            </a:fld>
            <a:endParaRPr kumimoji="1" lang="ja-JP" altLang="en-US"/>
          </a:p>
        </p:txBody>
      </p:sp>
    </p:spTree>
    <p:extLst>
      <p:ext uri="{BB962C8B-B14F-4D97-AF65-F5344CB8AC3E}">
        <p14:creationId xmlns:p14="http://schemas.microsoft.com/office/powerpoint/2010/main" val="2827645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4408"/>
            <a:ext cx="3833812"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476770C-7B6B-4875-8C9F-31514789160D}" type="datetimeFigureOut">
              <a:rPr kumimoji="1" lang="ja-JP" altLang="en-US" smtClean="0"/>
              <a:t>2017/9/22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1CB53A5-0B7A-4704-85B1-55D67F3DB059}" type="slidenum">
              <a:rPr kumimoji="1" lang="ja-JP" altLang="en-US" smtClean="0"/>
              <a:t>‹#›</a:t>
            </a:fld>
            <a:endParaRPr kumimoji="1" lang="ja-JP" altLang="en-US"/>
          </a:p>
        </p:txBody>
      </p:sp>
    </p:spTree>
    <p:extLst>
      <p:ext uri="{BB962C8B-B14F-4D97-AF65-F5344CB8AC3E}">
        <p14:creationId xmlns:p14="http://schemas.microsoft.com/office/powerpoint/2010/main" val="3734144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476770C-7B6B-4875-8C9F-31514789160D}" type="datetimeFigureOut">
              <a:rPr kumimoji="1" lang="ja-JP" altLang="en-US" smtClean="0"/>
              <a:t>2017/9/22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1CB53A5-0B7A-4704-85B1-55D67F3DB059}" type="slidenum">
              <a:rPr kumimoji="1" lang="ja-JP" altLang="en-US" smtClean="0"/>
              <a:t>‹#›</a:t>
            </a:fld>
            <a:endParaRPr kumimoji="1" lang="ja-JP" altLang="en-US"/>
          </a:p>
        </p:txBody>
      </p:sp>
    </p:spTree>
    <p:extLst>
      <p:ext uri="{BB962C8B-B14F-4D97-AF65-F5344CB8AC3E}">
        <p14:creationId xmlns:p14="http://schemas.microsoft.com/office/powerpoint/2010/main" val="2697957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7"/>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6476770C-7B6B-4875-8C9F-31514789160D}" type="datetimeFigureOut">
              <a:rPr kumimoji="1" lang="ja-JP" altLang="en-US" smtClean="0"/>
              <a:t>2017/9/22</a:t>
            </a:fld>
            <a:endParaRPr kumimoji="1" lang="ja-JP" altLang="en-US"/>
          </a:p>
        </p:txBody>
      </p:sp>
      <p:sp>
        <p:nvSpPr>
          <p:cNvPr id="5" name="フッター プレースホルダー 4"/>
          <p:cNvSpPr>
            <a:spLocks noGrp="1"/>
          </p:cNvSpPr>
          <p:nvPr>
            <p:ph type="ftr" sz="quarter" idx="3"/>
          </p:nvPr>
        </p:nvSpPr>
        <p:spPr>
          <a:xfrm>
            <a:off x="2343150" y="9181397"/>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7"/>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A1CB53A5-0B7A-4704-85B1-55D67F3DB059}" type="slidenum">
              <a:rPr kumimoji="1" lang="ja-JP" altLang="en-US" smtClean="0"/>
              <a:t>‹#›</a:t>
            </a:fld>
            <a:endParaRPr kumimoji="1" lang="ja-JP" altLang="en-US"/>
          </a:p>
        </p:txBody>
      </p:sp>
    </p:spTree>
    <p:extLst>
      <p:ext uri="{BB962C8B-B14F-4D97-AF65-F5344CB8AC3E}">
        <p14:creationId xmlns:p14="http://schemas.microsoft.com/office/powerpoint/2010/main" val="4036397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sv345sv345@gmail.com"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4225134" y="1856656"/>
            <a:ext cx="2228202" cy="1815882"/>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7" name="テキスト ボックス 6"/>
          <p:cNvSpPr txBox="1"/>
          <p:nvPr/>
        </p:nvSpPr>
        <p:spPr>
          <a:xfrm>
            <a:off x="539538" y="776536"/>
            <a:ext cx="5922941" cy="936104"/>
          </a:xfrm>
          <a:prstGeom prst="rect">
            <a:avLst/>
          </a:prstGeom>
          <a:gradFill>
            <a:gsLst>
              <a:gs pos="15015">
                <a:srgbClr val="DEFDB3"/>
              </a:gs>
              <a:gs pos="0">
                <a:schemeClr val="accent3">
                  <a:tint val="50000"/>
                  <a:satMod val="300000"/>
                </a:schemeClr>
              </a:gs>
              <a:gs pos="35000">
                <a:schemeClr val="accent3">
                  <a:tint val="37000"/>
                  <a:satMod val="300000"/>
                </a:schemeClr>
              </a:gs>
              <a:gs pos="100000">
                <a:schemeClr val="accent3">
                  <a:tint val="15000"/>
                  <a:satMod val="350000"/>
                </a:schemeClr>
              </a:gs>
            </a:gsLst>
          </a:gradFill>
        </p:spPr>
        <p:style>
          <a:lnRef idx="1">
            <a:schemeClr val="accent3"/>
          </a:lnRef>
          <a:fillRef idx="2">
            <a:schemeClr val="accent3"/>
          </a:fillRef>
          <a:effectRef idx="1">
            <a:schemeClr val="accent3"/>
          </a:effectRef>
          <a:fontRef idx="minor">
            <a:schemeClr val="dk1"/>
          </a:fontRef>
        </p:style>
        <p:txBody>
          <a:bodyPr wrap="square" rtlCol="0">
            <a:noAutofit/>
          </a:bodyPr>
          <a:lstStyle/>
          <a:p>
            <a:r>
              <a:rPr lang="ja-JP" altLang="en-US" dirty="0" smtClean="0">
                <a:solidFill>
                  <a:srgbClr val="00B050"/>
                </a:solidFill>
              </a:rPr>
              <a:t>卵子の老化に負けない</a:t>
            </a:r>
            <a:endParaRPr lang="en-US" altLang="ja-JP" dirty="0">
              <a:solidFill>
                <a:srgbClr val="00B050"/>
              </a:solidFill>
            </a:endParaRPr>
          </a:p>
          <a:p>
            <a:pPr algn="ctr"/>
            <a:r>
              <a:rPr kumimoji="1" lang="en-US" altLang="ja-JP" sz="3200" dirty="0" smtClean="0">
                <a:solidFill>
                  <a:srgbClr val="00B050"/>
                </a:solidFill>
              </a:rPr>
              <a:t>『</a:t>
            </a:r>
            <a:r>
              <a:rPr kumimoji="1" lang="ja-JP" altLang="en-US" sz="3200" dirty="0" smtClean="0">
                <a:solidFill>
                  <a:srgbClr val="00B050"/>
                </a:solidFill>
              </a:rPr>
              <a:t>妊娠体質に変わる栄養</a:t>
            </a:r>
            <a:r>
              <a:rPr lang="ja-JP" altLang="en-US" sz="3200" dirty="0">
                <a:solidFill>
                  <a:srgbClr val="00B050"/>
                </a:solidFill>
              </a:rPr>
              <a:t>療法</a:t>
            </a:r>
            <a:r>
              <a:rPr kumimoji="1" lang="en-US" altLang="ja-JP" sz="3200" dirty="0" smtClean="0">
                <a:solidFill>
                  <a:srgbClr val="00B050"/>
                </a:solidFill>
              </a:rPr>
              <a:t>』</a:t>
            </a:r>
            <a:endParaRPr kumimoji="1" lang="ja-JP" altLang="en-US" sz="3200" dirty="0">
              <a:solidFill>
                <a:srgbClr val="00B050"/>
              </a:solidFill>
            </a:endParaRPr>
          </a:p>
        </p:txBody>
      </p:sp>
      <p:sp>
        <p:nvSpPr>
          <p:cNvPr id="8" name="テキスト ボックス 7"/>
          <p:cNvSpPr txBox="1"/>
          <p:nvPr/>
        </p:nvSpPr>
        <p:spPr>
          <a:xfrm>
            <a:off x="539538" y="1856656"/>
            <a:ext cx="3571930" cy="1815882"/>
          </a:xfrm>
          <a:prstGeom prst="rect">
            <a:avLst/>
          </a:prstGeom>
          <a:solidFill>
            <a:schemeClr val="accent6">
              <a:lumMod val="20000"/>
              <a:lumOff val="80000"/>
            </a:schemeClr>
          </a:solidFill>
        </p:spPr>
        <p:txBody>
          <a:bodyPr wrap="square" rtlCol="0">
            <a:spAutoFit/>
          </a:bodyPr>
          <a:lstStyle/>
          <a:p>
            <a:r>
              <a:rPr lang="en-US" altLang="ja-JP" sz="1600" dirty="0">
                <a:latin typeface="AR Pゴシック体M" panose="020B0600010101010101" pitchFamily="50" charset="-128"/>
                <a:ea typeface="AR Pゴシック体M" panose="020B0600010101010101" pitchFamily="50" charset="-128"/>
              </a:rPr>
              <a:t>&lt;</a:t>
            </a:r>
            <a:r>
              <a:rPr kumimoji="1" lang="ja-JP" altLang="en-US" sz="1600" dirty="0" smtClean="0">
                <a:latin typeface="AR Pゴシック体M" panose="020B0600010101010101" pitchFamily="50" charset="-128"/>
                <a:ea typeface="AR Pゴシック体M" panose="020B0600010101010101" pitchFamily="50" charset="-128"/>
              </a:rPr>
              <a:t>このようなことが</a:t>
            </a:r>
            <a:r>
              <a:rPr lang="ja-JP" altLang="en-US" sz="1600" dirty="0" smtClean="0">
                <a:latin typeface="AR Pゴシック体M" panose="020B0600010101010101" pitchFamily="50" charset="-128"/>
                <a:ea typeface="AR Pゴシック体M" panose="020B0600010101010101" pitchFamily="50" charset="-128"/>
              </a:rPr>
              <a:t>わかります</a:t>
            </a:r>
            <a:r>
              <a:rPr lang="en-US" altLang="ja-JP" sz="1600" dirty="0" smtClean="0">
                <a:latin typeface="AR Pゴシック体M" panose="020B0600010101010101" pitchFamily="50" charset="-128"/>
                <a:ea typeface="AR Pゴシック体M" panose="020B0600010101010101" pitchFamily="50" charset="-128"/>
              </a:rPr>
              <a:t>&gt;</a:t>
            </a:r>
            <a:endParaRPr lang="en-US" altLang="ja-JP" sz="1600" dirty="0">
              <a:latin typeface="AR Pゴシック体M" panose="020B0600010101010101" pitchFamily="50" charset="-128"/>
              <a:ea typeface="AR Pゴシック体M" panose="020B0600010101010101" pitchFamily="50" charset="-128"/>
            </a:endParaRPr>
          </a:p>
          <a:p>
            <a:pPr marL="285750" indent="-285750">
              <a:buFont typeface="Wingdings" panose="05000000000000000000" pitchFamily="2" charset="2"/>
              <a:buChar char="ü"/>
            </a:pPr>
            <a:r>
              <a:rPr lang="ja-JP" altLang="en-US" sz="1600" dirty="0">
                <a:latin typeface="AR Pゴシック体M" panose="020B0600010101010101" pitchFamily="50" charset="-128"/>
                <a:ea typeface="AR Pゴシック体M" panose="020B0600010101010101" pitchFamily="50" charset="-128"/>
              </a:rPr>
              <a:t>妊娠体質なカラダとは？</a:t>
            </a:r>
            <a:endParaRPr kumimoji="1" lang="en-US" altLang="ja-JP" sz="1600" dirty="0" smtClean="0">
              <a:latin typeface="AR Pゴシック体M" panose="020B0600010101010101" pitchFamily="50" charset="-128"/>
              <a:ea typeface="AR Pゴシック体M" panose="020B0600010101010101" pitchFamily="50" charset="-128"/>
            </a:endParaRPr>
          </a:p>
          <a:p>
            <a:pPr marL="285750" indent="-285750">
              <a:buFont typeface="Wingdings" panose="05000000000000000000" pitchFamily="2" charset="2"/>
              <a:buChar char="ü"/>
            </a:pPr>
            <a:r>
              <a:rPr kumimoji="1" lang="ja-JP" altLang="en-US" sz="1600" dirty="0" smtClean="0">
                <a:latin typeface="AR Pゴシック体M" panose="020B0600010101010101" pitchFamily="50" charset="-128"/>
                <a:ea typeface="AR Pゴシック体M" panose="020B0600010101010101" pitchFamily="50" charset="-128"/>
              </a:rPr>
              <a:t>なぜ</a:t>
            </a:r>
            <a:r>
              <a:rPr kumimoji="1" lang="ja-JP" altLang="en-US" sz="1600" dirty="0" smtClean="0">
                <a:latin typeface="AR Pゴシック体M" panose="020B0600010101010101" pitchFamily="50" charset="-128"/>
                <a:ea typeface="AR Pゴシック体M" panose="020B0600010101010101" pitchFamily="50" charset="-128"/>
              </a:rPr>
              <a:t>栄養療法がよいのか</a:t>
            </a:r>
            <a:r>
              <a:rPr kumimoji="1" lang="ja-JP" altLang="en-US" sz="1600" dirty="0" smtClean="0">
                <a:latin typeface="AR Pゴシック体M" panose="020B0600010101010101" pitchFamily="50" charset="-128"/>
                <a:ea typeface="AR Pゴシック体M" panose="020B0600010101010101" pitchFamily="50" charset="-128"/>
              </a:rPr>
              <a:t>？</a:t>
            </a:r>
            <a:endParaRPr lang="en-US" altLang="ja-JP" sz="1600" dirty="0">
              <a:latin typeface="AR Pゴシック体M" panose="020B0600010101010101" pitchFamily="50" charset="-128"/>
              <a:ea typeface="AR Pゴシック体M" panose="020B0600010101010101" pitchFamily="50" charset="-128"/>
            </a:endParaRPr>
          </a:p>
          <a:p>
            <a:pPr marL="285750" indent="-285750">
              <a:buFont typeface="Wingdings" panose="05000000000000000000" pitchFamily="2" charset="2"/>
              <a:buChar char="ü"/>
            </a:pPr>
            <a:r>
              <a:rPr kumimoji="1" lang="ja-JP" altLang="en-US" sz="1600" dirty="0" smtClean="0">
                <a:latin typeface="AR Pゴシック体M" panose="020B0600010101010101" pitchFamily="50" charset="-128"/>
                <a:ea typeface="AR Pゴシック体M" panose="020B0600010101010101" pitchFamily="50" charset="-128"/>
              </a:rPr>
              <a:t>卵子</a:t>
            </a:r>
            <a:r>
              <a:rPr kumimoji="1" lang="ja-JP" altLang="en-US" sz="1600" dirty="0" smtClean="0">
                <a:latin typeface="AR Pゴシック体M" panose="020B0600010101010101" pitchFamily="50" charset="-128"/>
                <a:ea typeface="AR Pゴシック体M" panose="020B0600010101010101" pitchFamily="50" charset="-128"/>
              </a:rPr>
              <a:t>の量と質が栄養に</a:t>
            </a:r>
            <a:r>
              <a:rPr kumimoji="1" lang="ja-JP" altLang="en-US" sz="1600" dirty="0" smtClean="0">
                <a:latin typeface="AR Pゴシック体M" panose="020B0600010101010101" pitchFamily="50" charset="-128"/>
                <a:ea typeface="AR Pゴシック体M" panose="020B0600010101010101" pitchFamily="50" charset="-128"/>
              </a:rPr>
              <a:t>関係</a:t>
            </a:r>
            <a:r>
              <a:rPr lang="ja-JP" altLang="en-US" sz="1600" dirty="0">
                <a:latin typeface="AR Pゴシック体M" panose="020B0600010101010101" pitchFamily="50" charset="-128"/>
                <a:ea typeface="AR Pゴシック体M" panose="020B0600010101010101" pitchFamily="50" charset="-128"/>
              </a:rPr>
              <a:t>する！</a:t>
            </a:r>
            <a:endParaRPr kumimoji="1" lang="en-US" altLang="ja-JP" sz="1600" dirty="0" smtClean="0">
              <a:latin typeface="AR Pゴシック体M" panose="020B0600010101010101" pitchFamily="50" charset="-128"/>
              <a:ea typeface="AR Pゴシック体M" panose="020B0600010101010101" pitchFamily="50" charset="-128"/>
            </a:endParaRPr>
          </a:p>
          <a:p>
            <a:pPr marL="285750" indent="-285750">
              <a:buFont typeface="Wingdings" panose="05000000000000000000" pitchFamily="2" charset="2"/>
              <a:buChar char="ü"/>
            </a:pPr>
            <a:r>
              <a:rPr lang="ja-JP" altLang="en-US" sz="1600" dirty="0" smtClean="0">
                <a:latin typeface="AR Pゴシック体M" panose="020B0600010101010101" pitchFamily="50" charset="-128"/>
                <a:ea typeface="AR Pゴシック体M" panose="020B0600010101010101" pitchFamily="50" charset="-128"/>
              </a:rPr>
              <a:t>ママになるために必要な段階</a:t>
            </a:r>
            <a:r>
              <a:rPr lang="ja-JP" altLang="en-US" sz="1600" dirty="0" smtClean="0">
                <a:latin typeface="AR Pゴシック体M" panose="020B0600010101010101" pitchFamily="50" charset="-128"/>
                <a:ea typeface="AR Pゴシック体M" panose="020B0600010101010101" pitchFamily="50" charset="-128"/>
              </a:rPr>
              <a:t>別</a:t>
            </a:r>
            <a:r>
              <a:rPr lang="en-US" altLang="ja-JP" sz="1600" dirty="0" smtClean="0">
                <a:latin typeface="AR Pゴシック体M" panose="020B0600010101010101" pitchFamily="50" charset="-128"/>
                <a:ea typeface="AR Pゴシック体M" panose="020B0600010101010101" pitchFamily="50" charset="-128"/>
              </a:rPr>
              <a:t/>
            </a:r>
            <a:br>
              <a:rPr lang="en-US" altLang="ja-JP" sz="1600" dirty="0" smtClean="0">
                <a:latin typeface="AR Pゴシック体M" panose="020B0600010101010101" pitchFamily="50" charset="-128"/>
                <a:ea typeface="AR Pゴシック体M" panose="020B0600010101010101" pitchFamily="50" charset="-128"/>
              </a:rPr>
            </a:br>
            <a:r>
              <a:rPr lang="ja-JP" altLang="en-US" sz="1600" dirty="0" smtClean="0">
                <a:latin typeface="AR Pゴシック体M" panose="020B0600010101010101" pitchFamily="50" charset="-128"/>
                <a:ea typeface="AR Pゴシック体M" panose="020B0600010101010101" pitchFamily="50" charset="-128"/>
              </a:rPr>
              <a:t>栄養素</a:t>
            </a:r>
            <a:r>
              <a:rPr lang="ja-JP" altLang="en-US" sz="1600" dirty="0" smtClean="0">
                <a:latin typeface="AR Pゴシック体M" panose="020B0600010101010101" pitchFamily="50" charset="-128"/>
                <a:ea typeface="AR Pゴシック体M" panose="020B0600010101010101" pitchFamily="50" charset="-128"/>
              </a:rPr>
              <a:t>とは？</a:t>
            </a:r>
            <a:endParaRPr lang="en-US" altLang="ja-JP" sz="1600" dirty="0" smtClean="0">
              <a:latin typeface="AR Pゴシック体M" panose="020B0600010101010101" pitchFamily="50" charset="-128"/>
              <a:ea typeface="AR Pゴシック体M" panose="020B0600010101010101" pitchFamily="50" charset="-128"/>
            </a:endParaRPr>
          </a:p>
          <a:p>
            <a:pPr marL="285750" indent="-285750">
              <a:buFont typeface="Wingdings" panose="05000000000000000000" pitchFamily="2" charset="2"/>
              <a:buChar char="ü"/>
            </a:pPr>
            <a:r>
              <a:rPr lang="ja-JP" altLang="en-US" sz="1600" dirty="0">
                <a:latin typeface="AR Pゴシック体M" panose="020B0600010101010101" pitchFamily="50" charset="-128"/>
                <a:ea typeface="AR Pゴシック体M" panose="020B0600010101010101" pitchFamily="50" charset="-128"/>
              </a:rPr>
              <a:t>妊娠</a:t>
            </a:r>
            <a:r>
              <a:rPr lang="ja-JP" altLang="en-US" sz="1600" dirty="0" smtClean="0">
                <a:latin typeface="AR Pゴシック体M" panose="020B0600010101010101" pitchFamily="50" charset="-128"/>
                <a:ea typeface="AR Pゴシック体M" panose="020B0600010101010101" pitchFamily="50" charset="-128"/>
              </a:rPr>
              <a:t>体質に変わる７つのポイント</a:t>
            </a:r>
            <a:endParaRPr kumimoji="1" lang="ja-JP" altLang="en-US" sz="1600" dirty="0">
              <a:latin typeface="AR Pゴシック体M" panose="020B0600010101010101" pitchFamily="50" charset="-128"/>
              <a:ea typeface="AR Pゴシック体M" panose="020B0600010101010101" pitchFamily="50" charset="-128"/>
            </a:endParaRPr>
          </a:p>
        </p:txBody>
      </p:sp>
      <p:sp>
        <p:nvSpPr>
          <p:cNvPr id="11" name="テキスト ボックス 10"/>
          <p:cNvSpPr txBox="1"/>
          <p:nvPr/>
        </p:nvSpPr>
        <p:spPr>
          <a:xfrm>
            <a:off x="476672" y="3728864"/>
            <a:ext cx="6090331" cy="3354765"/>
          </a:xfrm>
          <a:prstGeom prst="rect">
            <a:avLst/>
          </a:prstGeom>
          <a:noFill/>
        </p:spPr>
        <p:txBody>
          <a:bodyPr wrap="square" rtlCol="0">
            <a:spAutoFit/>
          </a:bodyPr>
          <a:lstStyle/>
          <a:p>
            <a:pPr>
              <a:spcBef>
                <a:spcPts val="600"/>
              </a:spcBef>
            </a:pPr>
            <a:r>
              <a:rPr lang="ja-JP" altLang="en-US" sz="1200" dirty="0" smtClean="0">
                <a:latin typeface="AR Pゴシック体M" panose="020B0600010101010101" pitchFamily="50" charset="-128"/>
                <a:ea typeface="AR Pゴシック体M" panose="020B0600010101010101" pitchFamily="50" charset="-128"/>
              </a:rPr>
              <a:t>栄養</a:t>
            </a:r>
            <a:r>
              <a:rPr lang="ja-JP" altLang="en-US" sz="1200" dirty="0">
                <a:latin typeface="AR Pゴシック体M" panose="020B0600010101010101" pitchFamily="50" charset="-128"/>
                <a:ea typeface="AR Pゴシック体M" panose="020B0600010101010101" pitchFamily="50" charset="-128"/>
              </a:rPr>
              <a:t>療法</a:t>
            </a:r>
            <a:r>
              <a:rPr lang="ja-JP" altLang="en-US" sz="1200" dirty="0" smtClean="0">
                <a:latin typeface="AR Pゴシック体M" panose="020B0600010101010101" pitchFamily="50" charset="-128"/>
                <a:ea typeface="AR Pゴシック体M" panose="020B0600010101010101" pitchFamily="50" charset="-128"/>
              </a:rPr>
              <a:t>カウンセラー</a:t>
            </a:r>
            <a:r>
              <a:rPr lang="ja-JP" altLang="en-US" sz="1200" dirty="0">
                <a:latin typeface="AR Pゴシック体M" panose="020B0600010101010101" pitchFamily="50" charset="-128"/>
                <a:ea typeface="AR Pゴシック体M" panose="020B0600010101010101" pitchFamily="50" charset="-128"/>
              </a:rPr>
              <a:t>の</a:t>
            </a:r>
            <a:r>
              <a:rPr kumimoji="1" lang="ja-JP" altLang="en-US" sz="1200" dirty="0" smtClean="0">
                <a:latin typeface="AR Pゴシック体M" panose="020B0600010101010101" pitchFamily="50" charset="-128"/>
                <a:ea typeface="AR Pゴシック体M" panose="020B0600010101010101" pitchFamily="50" charset="-128"/>
              </a:rPr>
              <a:t>星谷</a:t>
            </a:r>
            <a:r>
              <a:rPr kumimoji="1" lang="ja-JP" altLang="en-US" sz="1200" dirty="0" smtClean="0">
                <a:latin typeface="AR Pゴシック体M" panose="020B0600010101010101" pitchFamily="50" charset="-128"/>
                <a:ea typeface="AR Pゴシック体M" panose="020B0600010101010101" pitchFamily="50" charset="-128"/>
              </a:rPr>
              <a:t>みよ子と申します。</a:t>
            </a:r>
            <a:endParaRPr lang="en-US" altLang="ja-JP" sz="1200" dirty="0">
              <a:latin typeface="AR Pゴシック体M" panose="020B0600010101010101" pitchFamily="50" charset="-128"/>
              <a:ea typeface="AR Pゴシック体M" panose="020B0600010101010101" pitchFamily="50" charset="-128"/>
            </a:endParaRPr>
          </a:p>
          <a:p>
            <a:pPr>
              <a:spcBef>
                <a:spcPts val="600"/>
              </a:spcBef>
            </a:pPr>
            <a:r>
              <a:rPr lang="ja-JP" altLang="en-US" sz="1200" dirty="0" smtClean="0">
                <a:latin typeface="AR Pゴシック体M" panose="020B0600010101010101" pitchFamily="50" charset="-128"/>
                <a:ea typeface="AR Pゴシック体M" panose="020B0600010101010101" pitchFamily="50" charset="-128"/>
              </a:rPr>
              <a:t>「妊娠体質とはどんなカラダ？その裏付けは？具体的に何をすればいい</a:t>
            </a:r>
            <a:r>
              <a:rPr lang="ja-JP" altLang="en-US" sz="1200" dirty="0">
                <a:latin typeface="AR Pゴシック体M" panose="020B0600010101010101" pitchFamily="50" charset="-128"/>
                <a:ea typeface="AR Pゴシック体M" panose="020B0600010101010101" pitchFamily="50" charset="-128"/>
              </a:rPr>
              <a:t>の</a:t>
            </a:r>
            <a:r>
              <a:rPr lang="ja-JP" altLang="en-US" sz="1200" dirty="0" smtClean="0">
                <a:latin typeface="AR Pゴシック体M" panose="020B0600010101010101" pitchFamily="50" charset="-128"/>
                <a:ea typeface="AR Pゴシック体M" panose="020B0600010101010101" pitchFamily="50" charset="-128"/>
              </a:rPr>
              <a:t>？」</a:t>
            </a:r>
            <a:r>
              <a:rPr lang="en-US" altLang="ja-JP" sz="1200" dirty="0" smtClean="0">
                <a:latin typeface="AR Pゴシック体M" panose="020B0600010101010101" pitchFamily="50" charset="-128"/>
                <a:ea typeface="AR Pゴシック体M" panose="020B0600010101010101" pitchFamily="50" charset="-128"/>
              </a:rPr>
              <a:t/>
            </a:r>
            <a:br>
              <a:rPr lang="en-US" altLang="ja-JP" sz="1200" dirty="0" smtClean="0">
                <a:latin typeface="AR Pゴシック体M" panose="020B0600010101010101" pitchFamily="50" charset="-128"/>
                <a:ea typeface="AR Pゴシック体M" panose="020B0600010101010101" pitchFamily="50" charset="-128"/>
              </a:rPr>
            </a:br>
            <a:r>
              <a:rPr lang="ja-JP" altLang="en-US" sz="1200" dirty="0" smtClean="0">
                <a:latin typeface="AR Pゴシック体M" panose="020B0600010101010101" pitchFamily="50" charset="-128"/>
                <a:ea typeface="AR Pゴシック体M" panose="020B0600010101010101" pitchFamily="50" charset="-128"/>
              </a:rPr>
              <a:t>断片的な栄養情報はみかけても、そういった体系だった情報はあるようでないのが現状ではないでしょうか？ </a:t>
            </a:r>
            <a:endParaRPr lang="en-US" altLang="ja-JP" sz="1200" dirty="0">
              <a:latin typeface="AR Pゴシック体M" panose="020B0600010101010101" pitchFamily="50" charset="-128"/>
              <a:ea typeface="AR Pゴシック体M" panose="020B0600010101010101" pitchFamily="50" charset="-128"/>
            </a:endParaRPr>
          </a:p>
          <a:p>
            <a:pPr>
              <a:spcBef>
                <a:spcPts val="600"/>
              </a:spcBef>
            </a:pPr>
            <a:r>
              <a:rPr lang="ja-JP" altLang="en-US" sz="1200" dirty="0" smtClean="0">
                <a:latin typeface="AR Pゴシック体M" panose="020B0600010101010101" pitchFamily="50" charset="-128"/>
                <a:ea typeface="AR Pゴシック体M" panose="020B0600010101010101" pitchFamily="50" charset="-128"/>
              </a:rPr>
              <a:t>栄養療法とは、必要な栄養素を補う</a:t>
            </a:r>
            <a:r>
              <a:rPr lang="ja-JP" altLang="en-US" sz="1200" dirty="0">
                <a:latin typeface="AR Pゴシック体M" panose="020B0600010101010101" pitchFamily="50" charset="-128"/>
                <a:ea typeface="AR Pゴシック体M" panose="020B0600010101010101" pitchFamily="50" charset="-128"/>
              </a:rPr>
              <a:t>ことで本来カラダに備わっている自然治癒力を</a:t>
            </a:r>
            <a:r>
              <a:rPr lang="ja-JP" altLang="en-US" sz="1200" dirty="0" smtClean="0">
                <a:latin typeface="AR Pゴシック体M" panose="020B0600010101010101" pitchFamily="50" charset="-128"/>
                <a:ea typeface="AR Pゴシック体M" panose="020B0600010101010101" pitchFamily="50" charset="-128"/>
              </a:rPr>
              <a:t>高め、病気</a:t>
            </a:r>
            <a:r>
              <a:rPr lang="ja-JP" altLang="en-US" sz="1200" dirty="0" smtClean="0">
                <a:latin typeface="AR Pゴシック体M" panose="020B0600010101010101" pitchFamily="50" charset="-128"/>
                <a:ea typeface="AR Pゴシック体M" panose="020B0600010101010101" pitchFamily="50" charset="-128"/>
              </a:rPr>
              <a:t>の予防や健康増進を行うものです。妊</a:t>
            </a:r>
            <a:r>
              <a:rPr lang="ja-JP" altLang="en-US" sz="1200" dirty="0" smtClean="0">
                <a:latin typeface="AR Pゴシック体M" panose="020B0600010101010101" pitchFamily="50" charset="-128"/>
                <a:ea typeface="AR Pゴシック体M" panose="020B0600010101010101" pitchFamily="50" charset="-128"/>
              </a:rPr>
              <a:t>活</a:t>
            </a:r>
            <a:r>
              <a:rPr lang="ja-JP" altLang="en-US" sz="1200" dirty="0">
                <a:latin typeface="AR Pゴシック体M" panose="020B0600010101010101" pitchFamily="50" charset="-128"/>
                <a:ea typeface="AR Pゴシック体M" panose="020B0600010101010101" pitchFamily="50" charset="-128"/>
              </a:rPr>
              <a:t>だけでなく</a:t>
            </a:r>
            <a:r>
              <a:rPr lang="ja-JP" altLang="en-US" sz="1200" dirty="0" smtClean="0">
                <a:latin typeface="AR Pゴシック体M" panose="020B0600010101010101" pitchFamily="50" charset="-128"/>
                <a:ea typeface="AR Pゴシック体M" panose="020B0600010101010101" pitchFamily="50" charset="-128"/>
              </a:rPr>
              <a:t>、出産、子育て、更年期障害、生活習慣病の</a:t>
            </a:r>
            <a:r>
              <a:rPr lang="ja-JP" altLang="en-US" sz="1200" dirty="0" smtClean="0">
                <a:latin typeface="AR Pゴシック体M" panose="020B0600010101010101" pitchFamily="50" charset="-128"/>
                <a:ea typeface="AR Pゴシック体M" panose="020B0600010101010101" pitchFamily="50" charset="-128"/>
              </a:rPr>
              <a:t>予防などにもつながります。</a:t>
            </a:r>
            <a:endParaRPr lang="en-US" altLang="ja-JP" sz="1200" dirty="0" smtClean="0">
              <a:latin typeface="AR Pゴシック体M" panose="020B0600010101010101" pitchFamily="50" charset="-128"/>
              <a:ea typeface="AR Pゴシック体M" panose="020B0600010101010101" pitchFamily="50" charset="-128"/>
            </a:endParaRPr>
          </a:p>
          <a:p>
            <a:pPr>
              <a:spcBef>
                <a:spcPts val="600"/>
              </a:spcBef>
            </a:pPr>
            <a:r>
              <a:rPr lang="ja-JP" altLang="en-US" sz="1200" dirty="0" smtClean="0">
                <a:latin typeface="AR Pゴシック体M" panose="020B0600010101010101" pitchFamily="50" charset="-128"/>
                <a:ea typeface="AR Pゴシック体M" panose="020B0600010101010101" pitchFamily="50" charset="-128"/>
              </a:rPr>
              <a:t>妊</a:t>
            </a:r>
            <a:r>
              <a:rPr lang="ja-JP" altLang="en-US" sz="1200" dirty="0" smtClean="0">
                <a:latin typeface="AR Pゴシック体M" panose="020B0600010101010101" pitchFamily="50" charset="-128"/>
                <a:ea typeface="AR Pゴシック体M" panose="020B0600010101010101" pitchFamily="50" charset="-128"/>
              </a:rPr>
              <a:t>活中の方も、そのうち赤ちゃんが欲しい方も、</a:t>
            </a:r>
            <a:r>
              <a:rPr kumimoji="1" lang="ja-JP" altLang="en-US" sz="1200" dirty="0" smtClean="0">
                <a:latin typeface="AR Pゴシック体M" panose="020B0600010101010101" pitchFamily="50" charset="-128"/>
                <a:ea typeface="AR Pゴシック体M" panose="020B0600010101010101" pitchFamily="50" charset="-128"/>
              </a:rPr>
              <a:t>ぜひお気軽</a:t>
            </a:r>
            <a:r>
              <a:rPr lang="ja-JP" altLang="en-US" sz="1200" dirty="0">
                <a:latin typeface="AR Pゴシック体M" panose="020B0600010101010101" pitchFamily="50" charset="-128"/>
                <a:ea typeface="AR Pゴシック体M" panose="020B0600010101010101" pitchFamily="50" charset="-128"/>
              </a:rPr>
              <a:t>に</a:t>
            </a:r>
            <a:r>
              <a:rPr kumimoji="1" lang="ja-JP" altLang="en-US" sz="1200" dirty="0" smtClean="0">
                <a:latin typeface="AR Pゴシック体M" panose="020B0600010101010101" pitchFamily="50" charset="-128"/>
                <a:ea typeface="AR Pゴシック体M" panose="020B0600010101010101" pitchFamily="50" charset="-128"/>
              </a:rPr>
              <a:t>ご参加ください</a:t>
            </a:r>
            <a:r>
              <a:rPr kumimoji="1" lang="ja-JP" altLang="en-US" sz="1200" dirty="0" smtClean="0">
                <a:latin typeface="AR Pゴシック体M" panose="020B0600010101010101" pitchFamily="50" charset="-128"/>
                <a:ea typeface="AR Pゴシック体M" panose="020B0600010101010101" pitchFamily="50" charset="-128"/>
              </a:rPr>
              <a:t>。</a:t>
            </a:r>
            <a:endParaRPr kumimoji="1" lang="en-US" altLang="ja-JP" sz="1200" dirty="0" smtClean="0">
              <a:latin typeface="AR Pゴシック体M" panose="020B0600010101010101" pitchFamily="50" charset="-128"/>
              <a:ea typeface="AR Pゴシック体M" panose="020B0600010101010101" pitchFamily="50" charset="-128"/>
            </a:endParaRPr>
          </a:p>
          <a:p>
            <a:pPr>
              <a:spcBef>
                <a:spcPts val="600"/>
              </a:spcBef>
            </a:pPr>
            <a:endParaRPr kumimoji="1" lang="en-US" altLang="ja-JP" sz="1200" dirty="0" smtClean="0">
              <a:latin typeface="AR Pゴシック体M" panose="020B0600010101010101" pitchFamily="50" charset="-128"/>
              <a:ea typeface="AR Pゴシック体M" panose="020B0600010101010101" pitchFamily="50" charset="-128"/>
            </a:endParaRPr>
          </a:p>
          <a:p>
            <a:pPr marL="1258888" indent="-1176338">
              <a:lnSpc>
                <a:spcPct val="150000"/>
              </a:lnSpc>
            </a:pPr>
            <a:r>
              <a:rPr kumimoji="1" lang="ja-JP" altLang="en-US" sz="1400" dirty="0" smtClean="0">
                <a:latin typeface="AR Pゴシック体M" panose="020B0600010101010101" pitchFamily="50" charset="-128"/>
                <a:ea typeface="AR Pゴシック体M" panose="020B0600010101010101" pitchFamily="50" charset="-128"/>
              </a:rPr>
              <a:t>日時： </a:t>
            </a:r>
            <a:r>
              <a:rPr kumimoji="1" lang="en-US" altLang="ja-JP" sz="1400" dirty="0" smtClean="0">
                <a:latin typeface="AR Pゴシック体M" panose="020B0600010101010101" pitchFamily="50" charset="-128"/>
                <a:ea typeface="AR Pゴシック体M" panose="020B0600010101010101" pitchFamily="50" charset="-128"/>
              </a:rPr>
              <a:t>2017</a:t>
            </a:r>
            <a:r>
              <a:rPr kumimoji="1" lang="ja-JP" altLang="en-US" sz="1400" dirty="0" smtClean="0">
                <a:latin typeface="AR Pゴシック体M" panose="020B0600010101010101" pitchFamily="50" charset="-128"/>
                <a:ea typeface="AR Pゴシック体M" panose="020B0600010101010101" pitchFamily="50" charset="-128"/>
              </a:rPr>
              <a:t>年</a:t>
            </a:r>
            <a:r>
              <a:rPr kumimoji="1" lang="en-US" altLang="ja-JP" sz="1400" dirty="0" smtClean="0">
                <a:latin typeface="AR Pゴシック体M" panose="020B0600010101010101" pitchFamily="50" charset="-128"/>
                <a:ea typeface="AR Pゴシック体M" panose="020B0600010101010101" pitchFamily="50" charset="-128"/>
              </a:rPr>
              <a:t>11</a:t>
            </a:r>
            <a:r>
              <a:rPr kumimoji="1" lang="ja-JP" altLang="en-US" sz="1400" dirty="0" smtClean="0">
                <a:latin typeface="AR Pゴシック体M" panose="020B0600010101010101" pitchFamily="50" charset="-128"/>
                <a:ea typeface="AR Pゴシック体M" panose="020B0600010101010101" pitchFamily="50" charset="-128"/>
              </a:rPr>
              <a:t>月</a:t>
            </a:r>
            <a:r>
              <a:rPr kumimoji="1" lang="en-US" altLang="ja-JP" sz="1400" dirty="0" smtClean="0">
                <a:latin typeface="AR Pゴシック体M" panose="020B0600010101010101" pitchFamily="50" charset="-128"/>
                <a:ea typeface="AR Pゴシック体M" panose="020B0600010101010101" pitchFamily="50" charset="-128"/>
              </a:rPr>
              <a:t>19</a:t>
            </a:r>
            <a:r>
              <a:rPr kumimoji="1" lang="ja-JP" altLang="en-US" sz="1400" dirty="0" smtClean="0">
                <a:latin typeface="AR Pゴシック体M" panose="020B0600010101010101" pitchFamily="50" charset="-128"/>
                <a:ea typeface="AR Pゴシック体M" panose="020B0600010101010101" pitchFamily="50" charset="-128"/>
              </a:rPr>
              <a:t>日</a:t>
            </a:r>
            <a:r>
              <a:rPr kumimoji="1" lang="en-US" altLang="ja-JP" sz="1400" dirty="0" smtClean="0">
                <a:latin typeface="AR Pゴシック体M" panose="020B0600010101010101" pitchFamily="50" charset="-128"/>
                <a:ea typeface="AR Pゴシック体M" panose="020B0600010101010101" pitchFamily="50" charset="-128"/>
              </a:rPr>
              <a:t>(</a:t>
            </a:r>
            <a:r>
              <a:rPr lang="ja-JP" altLang="en-US" sz="1400" dirty="0" smtClean="0">
                <a:latin typeface="AR Pゴシック体M" panose="020B0600010101010101" pitchFamily="50" charset="-128"/>
                <a:ea typeface="AR Pゴシック体M" panose="020B0600010101010101" pitchFamily="50" charset="-128"/>
              </a:rPr>
              <a:t>日</a:t>
            </a:r>
            <a:r>
              <a:rPr kumimoji="1" lang="en-US" altLang="ja-JP" sz="1400" dirty="0" smtClean="0">
                <a:latin typeface="AR Pゴシック体M" panose="020B0600010101010101" pitchFamily="50" charset="-128"/>
                <a:ea typeface="AR Pゴシック体M" panose="020B0600010101010101" pitchFamily="50" charset="-128"/>
              </a:rPr>
              <a:t>)</a:t>
            </a:r>
            <a:r>
              <a:rPr kumimoji="1" lang="ja-JP" altLang="en-US" sz="1400" dirty="0" smtClean="0">
                <a:latin typeface="AR Pゴシック体M" panose="020B0600010101010101" pitchFamily="50" charset="-128"/>
                <a:ea typeface="AR Pゴシック体M" panose="020B0600010101010101" pitchFamily="50" charset="-128"/>
              </a:rPr>
              <a:t> </a:t>
            </a:r>
            <a:r>
              <a:rPr kumimoji="1" lang="en-US" altLang="ja-JP" sz="1400" dirty="0" smtClean="0">
                <a:latin typeface="AR Pゴシック体M" panose="020B0600010101010101" pitchFamily="50" charset="-128"/>
                <a:ea typeface="AR Pゴシック体M" panose="020B0600010101010101" pitchFamily="50" charset="-128"/>
              </a:rPr>
              <a:t>13</a:t>
            </a:r>
            <a:r>
              <a:rPr kumimoji="1" lang="ja-JP" altLang="en-US" sz="1400" dirty="0" smtClean="0">
                <a:latin typeface="AR Pゴシック体M" panose="020B0600010101010101" pitchFamily="50" charset="-128"/>
                <a:ea typeface="AR Pゴシック体M" panose="020B0600010101010101" pitchFamily="50" charset="-128"/>
              </a:rPr>
              <a:t>：</a:t>
            </a:r>
            <a:r>
              <a:rPr lang="en-US" altLang="ja-JP" sz="1400" dirty="0" smtClean="0">
                <a:latin typeface="AR Pゴシック体M" panose="020B0600010101010101" pitchFamily="50" charset="-128"/>
                <a:ea typeface="AR Pゴシック体M" panose="020B0600010101010101" pitchFamily="50" charset="-128"/>
              </a:rPr>
              <a:t>30</a:t>
            </a:r>
            <a:r>
              <a:rPr kumimoji="1" lang="ja-JP" altLang="en-US" sz="1400" dirty="0" smtClean="0">
                <a:latin typeface="AR Pゴシック体M" panose="020B0600010101010101" pitchFamily="50" charset="-128"/>
                <a:ea typeface="AR Pゴシック体M" panose="020B0600010101010101" pitchFamily="50" charset="-128"/>
              </a:rPr>
              <a:t>～</a:t>
            </a:r>
            <a:r>
              <a:rPr kumimoji="1" lang="en-US" altLang="ja-JP" sz="1400" dirty="0" smtClean="0">
                <a:latin typeface="AR Pゴシック体M" panose="020B0600010101010101" pitchFamily="50" charset="-128"/>
                <a:ea typeface="AR Pゴシック体M" panose="020B0600010101010101" pitchFamily="50" charset="-128"/>
              </a:rPr>
              <a:t>15</a:t>
            </a:r>
            <a:r>
              <a:rPr kumimoji="1" lang="ja-JP" altLang="en-US" sz="1400" dirty="0" smtClean="0">
                <a:latin typeface="AR Pゴシック体M" panose="020B0600010101010101" pitchFamily="50" charset="-128"/>
                <a:ea typeface="AR Pゴシック体M" panose="020B0600010101010101" pitchFamily="50" charset="-128"/>
              </a:rPr>
              <a:t>：</a:t>
            </a:r>
            <a:r>
              <a:rPr lang="en-US" altLang="ja-JP" sz="1400" dirty="0" smtClean="0">
                <a:latin typeface="AR Pゴシック体M" panose="020B0600010101010101" pitchFamily="50" charset="-128"/>
                <a:ea typeface="AR Pゴシック体M" panose="020B0600010101010101" pitchFamily="50" charset="-128"/>
              </a:rPr>
              <a:t>30</a:t>
            </a:r>
            <a:r>
              <a:rPr kumimoji="1" lang="ja-JP" altLang="en-US" sz="1400" dirty="0" smtClean="0">
                <a:latin typeface="AR Pゴシック体M" panose="020B0600010101010101" pitchFamily="50" charset="-128"/>
                <a:ea typeface="AR Pゴシック体M" panose="020B0600010101010101" pitchFamily="50" charset="-128"/>
              </a:rPr>
              <a:t> </a:t>
            </a:r>
            <a:endParaRPr kumimoji="1" lang="en-US" altLang="ja-JP" sz="1400" dirty="0" smtClean="0">
              <a:latin typeface="AR Pゴシック体M" panose="020B0600010101010101" pitchFamily="50" charset="-128"/>
              <a:ea typeface="AR Pゴシック体M" panose="020B0600010101010101" pitchFamily="50" charset="-128"/>
            </a:endParaRPr>
          </a:p>
          <a:p>
            <a:pPr marL="1258888" indent="-1176338">
              <a:lnSpc>
                <a:spcPct val="150000"/>
              </a:lnSpc>
            </a:pPr>
            <a:r>
              <a:rPr lang="ja-JP" altLang="en-US" sz="1400" dirty="0" smtClean="0">
                <a:latin typeface="AR Pゴシック体M" panose="020B0600010101010101" pitchFamily="50" charset="-128"/>
                <a:ea typeface="AR Pゴシック体M" panose="020B0600010101010101" pitchFamily="50" charset="-128"/>
              </a:rPr>
              <a:t>場所： 新宿近辺 会議室</a:t>
            </a:r>
            <a:r>
              <a:rPr lang="en-US" altLang="ja-JP" sz="1400" dirty="0">
                <a:latin typeface="AR Pゴシック体M" panose="020B0600010101010101" pitchFamily="50" charset="-128"/>
                <a:ea typeface="AR Pゴシック体M" panose="020B0600010101010101" pitchFamily="50" charset="-128"/>
              </a:rPr>
              <a:t>	</a:t>
            </a:r>
            <a:r>
              <a:rPr lang="ja-JP" altLang="en-US" sz="1400" dirty="0" smtClean="0">
                <a:latin typeface="AR Pゴシック体M" panose="020B0600010101010101" pitchFamily="50" charset="-128"/>
                <a:ea typeface="AR Pゴシック体M" panose="020B0600010101010101" pitchFamily="50" charset="-128"/>
              </a:rPr>
              <a:t>    定員</a:t>
            </a:r>
            <a:r>
              <a:rPr lang="ja-JP" altLang="en-US" sz="1400" dirty="0" smtClean="0">
                <a:latin typeface="AR Pゴシック体M" panose="020B0600010101010101" pitchFamily="50" charset="-128"/>
                <a:ea typeface="AR Pゴシック体M" panose="020B0600010101010101" pitchFamily="50" charset="-128"/>
              </a:rPr>
              <a:t>： </a:t>
            </a:r>
            <a:r>
              <a:rPr lang="en-US" altLang="ja-JP" sz="1400" dirty="0" smtClean="0">
                <a:latin typeface="AR Pゴシック体M" panose="020B0600010101010101" pitchFamily="50" charset="-128"/>
                <a:ea typeface="AR Pゴシック体M" panose="020B0600010101010101" pitchFamily="50" charset="-128"/>
              </a:rPr>
              <a:t>8</a:t>
            </a:r>
            <a:r>
              <a:rPr lang="ja-JP" altLang="en-US" sz="1400" dirty="0" smtClean="0">
                <a:latin typeface="AR Pゴシック体M" panose="020B0600010101010101" pitchFamily="50" charset="-128"/>
                <a:ea typeface="AR Pゴシック体M" panose="020B0600010101010101" pitchFamily="50" charset="-128"/>
              </a:rPr>
              <a:t>名</a:t>
            </a:r>
            <a:endParaRPr lang="en-US" altLang="ja-JP" sz="1400" dirty="0" smtClean="0">
              <a:latin typeface="AR Pゴシック体M" panose="020B0600010101010101" pitchFamily="50" charset="-128"/>
              <a:ea typeface="AR Pゴシック体M" panose="020B0600010101010101" pitchFamily="50" charset="-128"/>
            </a:endParaRPr>
          </a:p>
          <a:p>
            <a:pPr marL="1258888" indent="-1176338">
              <a:lnSpc>
                <a:spcPct val="150000"/>
              </a:lnSpc>
            </a:pPr>
            <a:r>
              <a:rPr lang="ja-JP" altLang="en-US" sz="1400" dirty="0" smtClean="0">
                <a:latin typeface="AR Pゴシック体M" panose="020B0600010101010101" pitchFamily="50" charset="-128"/>
                <a:ea typeface="AR Pゴシック体M" panose="020B0600010101010101" pitchFamily="50" charset="-128"/>
              </a:rPr>
              <a:t>費用： </a:t>
            </a:r>
            <a:r>
              <a:rPr lang="en-US" altLang="ja-JP" sz="1400" strike="dblStrike" dirty="0" smtClean="0">
                <a:latin typeface="AR Pゴシック体M" panose="020B0600010101010101" pitchFamily="50" charset="-128"/>
                <a:ea typeface="AR Pゴシック体M" panose="020B0600010101010101" pitchFamily="50" charset="-128"/>
              </a:rPr>
              <a:t>4,000</a:t>
            </a:r>
            <a:r>
              <a:rPr lang="ja-JP" altLang="en-US" sz="1400" strike="dblStrike" dirty="0" smtClean="0">
                <a:latin typeface="AR Pゴシック体M" panose="020B0600010101010101" pitchFamily="50" charset="-128"/>
                <a:ea typeface="AR Pゴシック体M" panose="020B0600010101010101" pitchFamily="50" charset="-128"/>
              </a:rPr>
              <a:t>円</a:t>
            </a:r>
            <a:r>
              <a:rPr lang="ja-JP" altLang="en-US" sz="1400" dirty="0" smtClean="0">
                <a:latin typeface="AR Pゴシック体M" panose="020B0600010101010101" pitchFamily="50" charset="-128"/>
                <a:ea typeface="AR Pゴシック体M" panose="020B0600010101010101" pitchFamily="50" charset="-128"/>
              </a:rPr>
              <a:t>  オープン記念により ⇒ </a:t>
            </a:r>
            <a:r>
              <a:rPr lang="en-US" altLang="ja-JP" sz="1400" b="1" dirty="0" smtClean="0">
                <a:solidFill>
                  <a:srgbClr val="FF0000"/>
                </a:solidFill>
                <a:latin typeface="AR Pゴシック体M" panose="020B0600010101010101" pitchFamily="50" charset="-128"/>
                <a:ea typeface="AR Pゴシック体M" panose="020B0600010101010101" pitchFamily="50" charset="-128"/>
              </a:rPr>
              <a:t>1,500</a:t>
            </a:r>
            <a:r>
              <a:rPr lang="ja-JP" altLang="en-US" sz="1400" b="1" dirty="0" smtClean="0">
                <a:solidFill>
                  <a:srgbClr val="FF0000"/>
                </a:solidFill>
                <a:latin typeface="AR Pゴシック体M" panose="020B0600010101010101" pitchFamily="50" charset="-128"/>
                <a:ea typeface="AR Pゴシック体M" panose="020B0600010101010101" pitchFamily="50" charset="-128"/>
              </a:rPr>
              <a:t>円</a:t>
            </a:r>
            <a:endParaRPr lang="en-US" altLang="ja-JP" sz="1400" b="1" dirty="0" smtClean="0">
              <a:solidFill>
                <a:srgbClr val="FF0000"/>
              </a:solidFill>
              <a:latin typeface="AR Pゴシック体M" panose="020B0600010101010101" pitchFamily="50" charset="-128"/>
              <a:ea typeface="AR Pゴシック体M" panose="020B0600010101010101" pitchFamily="50" charset="-128"/>
            </a:endParaRPr>
          </a:p>
          <a:p>
            <a:pPr marL="1258888" indent="-1176338">
              <a:lnSpc>
                <a:spcPct val="150000"/>
              </a:lnSpc>
            </a:pPr>
            <a:r>
              <a:rPr lang="ja-JP" altLang="en-US" sz="1400" dirty="0" smtClean="0">
                <a:latin typeface="AR Pゴシック体M" panose="020B0600010101010101" pitchFamily="50" charset="-128"/>
                <a:ea typeface="AR Pゴシック体M" panose="020B0600010101010101" pitchFamily="50" charset="-128"/>
              </a:rPr>
              <a:t>お申込み： </a:t>
            </a:r>
            <a:r>
              <a:rPr lang="en-US" altLang="ja-JP" sz="1400" dirty="0" smtClean="0">
                <a:latin typeface="AR Pゴシック体M" panose="020B0600010101010101" pitchFamily="50" charset="-128"/>
                <a:ea typeface="AR Pゴシック体M" panose="020B0600010101010101" pitchFamily="50" charset="-128"/>
                <a:hlinkClick r:id="rId2"/>
              </a:rPr>
              <a:t>sv345sv345@gmail.com</a:t>
            </a:r>
            <a:r>
              <a:rPr lang="ja-JP" altLang="en-US" sz="1400" dirty="0" smtClean="0">
                <a:latin typeface="AR Pゴシック体M" panose="020B0600010101010101" pitchFamily="50" charset="-128"/>
                <a:ea typeface="AR Pゴシック体M" panose="020B0600010101010101" pitchFamily="50" charset="-128"/>
              </a:rPr>
              <a:t> までお名前を添えてメールをお送りください</a:t>
            </a:r>
            <a:endParaRPr lang="en-US" altLang="ja-JP" sz="1400" dirty="0" smtClean="0">
              <a:latin typeface="AR Pゴシック体M" panose="020B0600010101010101" pitchFamily="50" charset="-128"/>
              <a:ea typeface="AR Pゴシック体M" panose="020B0600010101010101" pitchFamily="50" charset="-128"/>
            </a:endParaRPr>
          </a:p>
        </p:txBody>
      </p:sp>
      <p:sp>
        <p:nvSpPr>
          <p:cNvPr id="12" name="テキスト ボックス 11"/>
          <p:cNvSpPr txBox="1"/>
          <p:nvPr/>
        </p:nvSpPr>
        <p:spPr>
          <a:xfrm>
            <a:off x="476672" y="7452082"/>
            <a:ext cx="4824536" cy="2185214"/>
          </a:xfrm>
          <a:prstGeom prst="rect">
            <a:avLst/>
          </a:prstGeom>
          <a:noFill/>
          <a:ln>
            <a:solidFill>
              <a:schemeClr val="tx1"/>
            </a:solidFill>
            <a:prstDash val="sysDot"/>
          </a:ln>
        </p:spPr>
        <p:txBody>
          <a:bodyPr wrap="square" rtlCol="0">
            <a:spAutoFit/>
          </a:bodyPr>
          <a:lstStyle/>
          <a:p>
            <a:r>
              <a:rPr lang="ja-JP" altLang="en-US" sz="1100" b="1" dirty="0" smtClean="0">
                <a:latin typeface="AR Pゴシック体M" panose="020B0600010101010101" pitchFamily="50" charset="-128"/>
                <a:ea typeface="AR Pゴシック体M" panose="020B0600010101010101" pitchFamily="50" charset="-128"/>
              </a:rPr>
              <a:t>星谷 </a:t>
            </a:r>
            <a:r>
              <a:rPr lang="ja-JP" altLang="en-US" sz="1100" b="1" dirty="0" err="1" smtClean="0">
                <a:latin typeface="AR Pゴシック体M" panose="020B0600010101010101" pitchFamily="50" charset="-128"/>
                <a:ea typeface="AR Pゴシック体M" panose="020B0600010101010101" pitchFamily="50" charset="-128"/>
              </a:rPr>
              <a:t>みよ</a:t>
            </a:r>
            <a:r>
              <a:rPr lang="ja-JP" altLang="en-US" sz="1100" b="1" dirty="0" smtClean="0">
                <a:latin typeface="AR Pゴシック体M" panose="020B0600010101010101" pitchFamily="50" charset="-128"/>
                <a:ea typeface="AR Pゴシック体M" panose="020B0600010101010101" pitchFamily="50" charset="-128"/>
              </a:rPr>
              <a:t>子（ほしや みよこ） </a:t>
            </a:r>
            <a:r>
              <a:rPr lang="ja-JP" altLang="en-US" sz="1100" dirty="0" smtClean="0">
                <a:latin typeface="AR Pゴシック体M" panose="020B0600010101010101" pitchFamily="50" charset="-128"/>
                <a:ea typeface="AR Pゴシック体M" panose="020B0600010101010101" pitchFamily="50" charset="-128"/>
              </a:rPr>
              <a:t> 栄養療法カウンセラー</a:t>
            </a:r>
            <a:endParaRPr lang="en-US" altLang="ja-JP" sz="1100" dirty="0" smtClean="0">
              <a:latin typeface="AR Pゴシック体M" panose="020B0600010101010101" pitchFamily="50" charset="-128"/>
              <a:ea typeface="AR Pゴシック体M" panose="020B0600010101010101" pitchFamily="50" charset="-128"/>
            </a:endParaRPr>
          </a:p>
          <a:p>
            <a:pPr>
              <a:spcBef>
                <a:spcPts val="600"/>
              </a:spcBef>
            </a:pPr>
            <a:r>
              <a:rPr lang="ja-JP" altLang="en-US" sz="1100" dirty="0" smtClean="0">
                <a:latin typeface="AR Pゴシック体M" panose="020B0600010101010101" pitchFamily="50" charset="-128"/>
                <a:ea typeface="AR Pゴシック体M" panose="020B0600010101010101" pitchFamily="50" charset="-128"/>
              </a:rPr>
              <a:t>長年</a:t>
            </a:r>
            <a:r>
              <a:rPr lang="ja-JP" altLang="en-US" sz="1100" dirty="0" smtClean="0">
                <a:latin typeface="AR Pゴシック体M" panose="020B0600010101010101" pitchFamily="50" charset="-128"/>
                <a:ea typeface="AR Pゴシック体M" panose="020B0600010101010101" pitchFamily="50" charset="-128"/>
              </a:rPr>
              <a:t>、製薬会社に勤務。</a:t>
            </a:r>
            <a:r>
              <a:rPr lang="en-US" altLang="ja-JP" sz="1100" dirty="0" smtClean="0">
                <a:latin typeface="AR Pゴシック体M" panose="020B0600010101010101" pitchFamily="50" charset="-128"/>
                <a:ea typeface="AR Pゴシック体M" panose="020B0600010101010101" pitchFamily="50" charset="-128"/>
              </a:rPr>
              <a:t>39</a:t>
            </a:r>
            <a:r>
              <a:rPr lang="ja-JP" altLang="en-US" sz="1100" dirty="0" smtClean="0">
                <a:latin typeface="AR Pゴシック体M" panose="020B0600010101010101" pitchFamily="50" charset="-128"/>
                <a:ea typeface="AR Pゴシック体M" panose="020B0600010101010101" pitchFamily="50" charset="-128"/>
              </a:rPr>
              <a:t>歳</a:t>
            </a:r>
            <a:r>
              <a:rPr lang="ja-JP" altLang="en-US" sz="1100" dirty="0">
                <a:latin typeface="AR Pゴシック体M" panose="020B0600010101010101" pitchFamily="50" charset="-128"/>
                <a:ea typeface="AR Pゴシック体M" panose="020B0600010101010101" pitchFamily="50" charset="-128"/>
              </a:rPr>
              <a:t>で出産</a:t>
            </a:r>
            <a:r>
              <a:rPr lang="ja-JP" altLang="en-US" sz="1100" dirty="0" smtClean="0">
                <a:latin typeface="AR Pゴシック体M" panose="020B0600010101010101" pitchFamily="50" charset="-128"/>
                <a:ea typeface="AR Pゴシック体M" panose="020B0600010101010101" pitchFamily="50" charset="-128"/>
              </a:rPr>
              <a:t>、現在小３女子の母。</a:t>
            </a:r>
            <a:endParaRPr lang="en-US" altLang="ja-JP" sz="1100" dirty="0" smtClean="0">
              <a:latin typeface="AR Pゴシック体M" panose="020B0600010101010101" pitchFamily="50" charset="-128"/>
              <a:ea typeface="AR Pゴシック体M" panose="020B0600010101010101" pitchFamily="50" charset="-128"/>
            </a:endParaRPr>
          </a:p>
          <a:p>
            <a:pPr>
              <a:spcBef>
                <a:spcPts val="600"/>
              </a:spcBef>
            </a:pPr>
            <a:r>
              <a:rPr lang="en-US" altLang="ja-JP" sz="1100" dirty="0" smtClean="0">
                <a:latin typeface="AR Pゴシック体M" panose="020B0600010101010101" pitchFamily="50" charset="-128"/>
                <a:ea typeface="AR Pゴシック体M" panose="020B0600010101010101" pitchFamily="50" charset="-128"/>
              </a:rPr>
              <a:t>2014</a:t>
            </a:r>
            <a:r>
              <a:rPr lang="ja-JP" altLang="en-US" sz="1100" dirty="0" smtClean="0">
                <a:latin typeface="AR Pゴシック体M" panose="020B0600010101010101" pitchFamily="50" charset="-128"/>
                <a:ea typeface="AR Pゴシック体M" panose="020B0600010101010101" pitchFamily="50" charset="-128"/>
              </a:rPr>
              <a:t>年に自身の不調から分子栄養学に出会い、その効果や思想に感動し栄養療法カウンセラーを目指す。退職後は子育ての経験を通じ、食や医療に関しての危機感を覚え、ブログ等で有用な情報発信に努めている。分子栄養学をベースとしたセミナー、カウンセリング</a:t>
            </a:r>
            <a:r>
              <a:rPr lang="ja-JP" altLang="en-US" sz="1100" dirty="0" smtClean="0">
                <a:latin typeface="AR Pゴシック体M" panose="020B0600010101010101" pitchFamily="50" charset="-128"/>
                <a:ea typeface="AR Pゴシック体M" panose="020B0600010101010101" pitchFamily="50" charset="-128"/>
              </a:rPr>
              <a:t>（</a:t>
            </a:r>
            <a:r>
              <a:rPr lang="ja-JP" altLang="en-US" sz="1100" dirty="0">
                <a:latin typeface="AR Pゴシック体M" panose="020B0600010101010101" pitchFamily="50" charset="-128"/>
                <a:ea typeface="AR Pゴシック体M" panose="020B0600010101010101" pitchFamily="50" charset="-128"/>
              </a:rPr>
              <a:t>栄養</a:t>
            </a:r>
            <a:r>
              <a:rPr lang="ja-JP" altLang="en-US" sz="1100" dirty="0" smtClean="0">
                <a:latin typeface="AR Pゴシック体M" panose="020B0600010101010101" pitchFamily="50" charset="-128"/>
                <a:ea typeface="AR Pゴシック体M" panose="020B0600010101010101" pitchFamily="50" charset="-128"/>
              </a:rPr>
              <a:t>指導</a:t>
            </a:r>
            <a:r>
              <a:rPr lang="ja-JP" altLang="en-US" sz="1100" dirty="0" smtClean="0">
                <a:latin typeface="AR Pゴシック体M" panose="020B0600010101010101" pitchFamily="50" charset="-128"/>
                <a:ea typeface="AR Pゴシック体M" panose="020B0600010101010101" pitchFamily="50" charset="-128"/>
              </a:rPr>
              <a:t>）を通じて妊活をサポートする活動を開始</a:t>
            </a:r>
            <a:r>
              <a:rPr lang="ja-JP" altLang="en-US" sz="1100" dirty="0" smtClean="0">
                <a:latin typeface="AR Pゴシック体M" panose="020B0600010101010101" pitchFamily="50" charset="-128"/>
                <a:ea typeface="AR Pゴシック体M" panose="020B0600010101010101" pitchFamily="50" charset="-128"/>
              </a:rPr>
              <a:t>。</a:t>
            </a:r>
            <a:endParaRPr lang="en-US" altLang="ja-JP" sz="1100" dirty="0" smtClean="0">
              <a:latin typeface="AR Pゴシック体M" panose="020B0600010101010101" pitchFamily="50" charset="-128"/>
              <a:ea typeface="AR Pゴシック体M" panose="020B0600010101010101" pitchFamily="50" charset="-128"/>
            </a:endParaRPr>
          </a:p>
          <a:p>
            <a:pPr>
              <a:spcBef>
                <a:spcPts val="600"/>
              </a:spcBef>
            </a:pPr>
            <a:r>
              <a:rPr lang="ja-JP" altLang="en-US" sz="1100" dirty="0" smtClean="0">
                <a:latin typeface="AR Pゴシック体M" panose="020B0600010101010101" pitchFamily="50" charset="-128"/>
                <a:ea typeface="AR Pゴシック体M" panose="020B0600010101010101" pitchFamily="50" charset="-128"/>
              </a:rPr>
              <a:t>ウェブサイト 「栄養で妊活」 </a:t>
            </a:r>
            <a:r>
              <a:rPr lang="en-US" altLang="ja-JP" sz="1100" dirty="0">
                <a:latin typeface="AR Pゴシック体M" panose="020B0600010101010101" pitchFamily="50" charset="-128"/>
                <a:ea typeface="AR Pゴシック体M" panose="020B0600010101010101" pitchFamily="50" charset="-128"/>
              </a:rPr>
              <a:t>http://miyoko-hoshiya.com/</a:t>
            </a:r>
            <a:endParaRPr lang="en-US" altLang="ja-JP" sz="1100" dirty="0">
              <a:latin typeface="AR Pゴシック体M" panose="020B0600010101010101" pitchFamily="50" charset="-128"/>
              <a:ea typeface="AR Pゴシック体M" panose="020B0600010101010101" pitchFamily="50" charset="-128"/>
            </a:endParaRPr>
          </a:p>
          <a:p>
            <a:r>
              <a:rPr lang="en-US" altLang="ja-JP" sz="1100" dirty="0" smtClean="0">
                <a:latin typeface="AR Pゴシック体M" panose="020B0600010101010101" pitchFamily="50" charset="-128"/>
                <a:ea typeface="AR Pゴシック体M" panose="020B0600010101010101" pitchFamily="50" charset="-128"/>
              </a:rPr>
              <a:t/>
            </a:r>
            <a:br>
              <a:rPr lang="en-US" altLang="ja-JP" sz="1100" dirty="0" smtClean="0">
                <a:latin typeface="AR Pゴシック体M" panose="020B0600010101010101" pitchFamily="50" charset="-128"/>
                <a:ea typeface="AR Pゴシック体M" panose="020B0600010101010101" pitchFamily="50" charset="-128"/>
              </a:rPr>
            </a:br>
            <a:r>
              <a:rPr lang="en-US" altLang="ja-JP" sz="1100" dirty="0" smtClean="0">
                <a:latin typeface="AR Pゴシック体M" panose="020B0600010101010101" pitchFamily="50" charset="-128"/>
                <a:ea typeface="AR Pゴシック体M" panose="020B0600010101010101" pitchFamily="50" charset="-128"/>
              </a:rPr>
              <a:t>&lt;</a:t>
            </a:r>
            <a:r>
              <a:rPr lang="ja-JP" altLang="en-US" sz="1100" dirty="0" smtClean="0">
                <a:latin typeface="AR Pゴシック体M" panose="020B0600010101010101" pitchFamily="50" charset="-128"/>
                <a:ea typeface="AR Pゴシック体M" panose="020B0600010101010101" pitchFamily="50" charset="-128"/>
              </a:rPr>
              <a:t>保有資格</a:t>
            </a:r>
            <a:r>
              <a:rPr lang="en-US" altLang="ja-JP" sz="1100" dirty="0" smtClean="0">
                <a:latin typeface="AR Pゴシック体M" panose="020B0600010101010101" pitchFamily="50" charset="-128"/>
                <a:ea typeface="AR Pゴシック体M" panose="020B0600010101010101" pitchFamily="50" charset="-128"/>
              </a:rPr>
              <a:t>&gt;</a:t>
            </a:r>
            <a:r>
              <a:rPr lang="ja-JP" altLang="en-US" sz="1100" dirty="0" smtClean="0">
                <a:latin typeface="AR Pゴシック体M" panose="020B0600010101010101" pitchFamily="50" charset="-128"/>
                <a:ea typeface="AR Pゴシック体M" panose="020B0600010101010101" pitchFamily="50" charset="-128"/>
              </a:rPr>
              <a:t> </a:t>
            </a:r>
            <a:endParaRPr lang="en-US" altLang="ja-JP" sz="1100" dirty="0" smtClean="0">
              <a:latin typeface="AR Pゴシック体M" panose="020B0600010101010101" pitchFamily="50" charset="-128"/>
              <a:ea typeface="AR Pゴシック体M" panose="020B0600010101010101" pitchFamily="50" charset="-128"/>
            </a:endParaRPr>
          </a:p>
          <a:p>
            <a:r>
              <a:rPr lang="ja-JP" altLang="en-US" sz="1100" dirty="0" smtClean="0">
                <a:latin typeface="AR Pゴシック体M" panose="020B0600010101010101" pitchFamily="50" charset="-128"/>
                <a:ea typeface="AR Pゴシック体M" panose="020B0600010101010101" pitchFamily="50" charset="-128"/>
              </a:rPr>
              <a:t>分子整合栄養医学協会  分子</a:t>
            </a:r>
            <a:r>
              <a:rPr lang="ja-JP" altLang="en-US" sz="1100" dirty="0">
                <a:latin typeface="AR Pゴシック体M" panose="020B0600010101010101" pitchFamily="50" charset="-128"/>
                <a:ea typeface="AR Pゴシック体M" panose="020B0600010101010101" pitchFamily="50" charset="-128"/>
              </a:rPr>
              <a:t>栄養医学健康指導士・血液栄養診断士</a:t>
            </a:r>
          </a:p>
          <a:p>
            <a:r>
              <a:rPr lang="ja-JP" altLang="en-US" sz="1100" dirty="0" smtClean="0">
                <a:latin typeface="AR Pゴシック体M" panose="020B0600010101010101" pitchFamily="50" charset="-128"/>
                <a:ea typeface="AR Pゴシック体M" panose="020B0600010101010101" pitchFamily="50" charset="-128"/>
              </a:rPr>
              <a:t>臨床</a:t>
            </a:r>
            <a:r>
              <a:rPr lang="ja-JP" altLang="en-US" sz="1100" dirty="0">
                <a:latin typeface="AR Pゴシック体M" panose="020B0600010101010101" pitchFamily="50" charset="-128"/>
                <a:ea typeface="AR Pゴシック体M" panose="020B0600010101010101" pitchFamily="50" charset="-128"/>
              </a:rPr>
              <a:t>分子栄養医学研究会 </a:t>
            </a:r>
            <a:r>
              <a:rPr lang="ja-JP" altLang="en-US" sz="1100" dirty="0" smtClean="0">
                <a:latin typeface="AR Pゴシック体M" panose="020B0600010101010101" pitchFamily="50" charset="-128"/>
                <a:ea typeface="AR Pゴシック体M" panose="020B0600010101010101" pitchFamily="50" charset="-128"/>
              </a:rPr>
              <a:t> 認定</a:t>
            </a:r>
            <a:r>
              <a:rPr lang="ja-JP" altLang="en-US" sz="1100" dirty="0">
                <a:latin typeface="AR Pゴシック体M" panose="020B0600010101010101" pitchFamily="50" charset="-128"/>
                <a:ea typeface="AR Pゴシック体M" panose="020B0600010101010101" pitchFamily="50" charset="-128"/>
              </a:rPr>
              <a:t>カウンセラー</a:t>
            </a:r>
            <a:endParaRPr kumimoji="1" lang="ja-JP" altLang="en-US" sz="1100" dirty="0">
              <a:latin typeface="AR Pゴシック体M" panose="020B0600010101010101" pitchFamily="50" charset="-128"/>
              <a:ea typeface="AR Pゴシック体M" panose="020B0600010101010101" pitchFamily="50" charset="-128"/>
            </a:endParaRPr>
          </a:p>
        </p:txBody>
      </p:sp>
      <p:sp>
        <p:nvSpPr>
          <p:cNvPr id="13" name="テキスト ボックス 12"/>
          <p:cNvSpPr txBox="1"/>
          <p:nvPr/>
        </p:nvSpPr>
        <p:spPr>
          <a:xfrm>
            <a:off x="476673" y="7185248"/>
            <a:ext cx="1386918" cy="276999"/>
          </a:xfrm>
          <a:prstGeom prst="rect">
            <a:avLst/>
          </a:prstGeom>
          <a:noFill/>
        </p:spPr>
        <p:txBody>
          <a:bodyPr wrap="none" rtlCol="0">
            <a:spAutoFit/>
          </a:bodyPr>
          <a:lstStyle/>
          <a:p>
            <a:r>
              <a:rPr kumimoji="1" lang="en-US" altLang="ja-JP" sz="1200" b="1" dirty="0" smtClean="0">
                <a:latin typeface="AR Pゴシック体M" panose="020B0600010101010101" pitchFamily="50" charset="-128"/>
                <a:ea typeface="AR Pゴシック体M" panose="020B0600010101010101" pitchFamily="50" charset="-128"/>
              </a:rPr>
              <a:t>【</a:t>
            </a:r>
            <a:r>
              <a:rPr kumimoji="1" lang="ja-JP" altLang="en-US" sz="1200" b="1" dirty="0" smtClean="0">
                <a:latin typeface="AR Pゴシック体M" panose="020B0600010101010101" pitchFamily="50" charset="-128"/>
                <a:ea typeface="AR Pゴシック体M" panose="020B0600010101010101" pitchFamily="50" charset="-128"/>
              </a:rPr>
              <a:t>講師プロフィール</a:t>
            </a:r>
            <a:r>
              <a:rPr kumimoji="1" lang="en-US" altLang="ja-JP" sz="1200" b="1" dirty="0" smtClean="0">
                <a:latin typeface="AR Pゴシック体M" panose="020B0600010101010101" pitchFamily="50" charset="-128"/>
                <a:ea typeface="AR Pゴシック体M" panose="020B0600010101010101" pitchFamily="50" charset="-128"/>
              </a:rPr>
              <a:t>】</a:t>
            </a:r>
            <a:endParaRPr kumimoji="1" lang="ja-JP" altLang="en-US" sz="1200" b="1" dirty="0">
              <a:latin typeface="AR Pゴシック体M" panose="020B0600010101010101" pitchFamily="50" charset="-128"/>
              <a:ea typeface="AR Pゴシック体M" panose="020B0600010101010101" pitchFamily="50" charset="-128"/>
            </a:endParaRPr>
          </a:p>
        </p:txBody>
      </p:sp>
      <p:pic>
        <p:nvPicPr>
          <p:cNvPr id="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40880" y="7624755"/>
            <a:ext cx="1472496" cy="17207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テキスト ボックス 3"/>
          <p:cNvSpPr txBox="1"/>
          <p:nvPr/>
        </p:nvSpPr>
        <p:spPr>
          <a:xfrm>
            <a:off x="5304502" y="9618712"/>
            <a:ext cx="1580882" cy="230832"/>
          </a:xfrm>
          <a:prstGeom prst="rect">
            <a:avLst/>
          </a:prstGeom>
          <a:noFill/>
        </p:spPr>
        <p:txBody>
          <a:bodyPr wrap="none" rtlCol="0">
            <a:spAutoFit/>
          </a:bodyPr>
          <a:lstStyle/>
          <a:p>
            <a:r>
              <a:rPr kumimoji="1" lang="en-US" altLang="ja-JP" sz="900" dirty="0" smtClean="0"/>
              <a:t>Ver.</a:t>
            </a:r>
            <a:r>
              <a:rPr kumimoji="1" lang="ja-JP" altLang="en-US" sz="900" dirty="0" smtClean="0"/>
              <a:t>  </a:t>
            </a:r>
            <a:r>
              <a:rPr kumimoji="1" lang="en-US" altLang="ja-JP" sz="900" dirty="0" smtClean="0"/>
              <a:t>9.1</a:t>
            </a:r>
            <a:r>
              <a:rPr kumimoji="1" lang="ja-JP" altLang="en-US" sz="900" dirty="0" smtClean="0"/>
              <a:t>  </a:t>
            </a:r>
            <a:r>
              <a:rPr kumimoji="1" lang="en-US" altLang="ja-JP" sz="900" dirty="0" smtClean="0"/>
              <a:t>/</a:t>
            </a:r>
            <a:r>
              <a:rPr kumimoji="1" lang="ja-JP" altLang="en-US" sz="900" dirty="0" smtClean="0"/>
              <a:t> </a:t>
            </a:r>
            <a:r>
              <a:rPr kumimoji="1" lang="en-US" altLang="ja-JP" sz="900" dirty="0" smtClean="0"/>
              <a:t>As</a:t>
            </a:r>
            <a:r>
              <a:rPr kumimoji="1" lang="ja-JP" altLang="en-US" sz="900" dirty="0" smtClean="0"/>
              <a:t> </a:t>
            </a:r>
            <a:r>
              <a:rPr kumimoji="1" lang="en-US" altLang="ja-JP" sz="900" dirty="0" smtClean="0"/>
              <a:t>of</a:t>
            </a:r>
            <a:r>
              <a:rPr kumimoji="1" lang="ja-JP" altLang="en-US" sz="900" dirty="0" smtClean="0"/>
              <a:t> </a:t>
            </a:r>
            <a:r>
              <a:rPr kumimoji="1" lang="en-US" altLang="ja-JP" sz="900" dirty="0" smtClean="0"/>
              <a:t>Sep.</a:t>
            </a:r>
            <a:r>
              <a:rPr kumimoji="1" lang="ja-JP" altLang="en-US" sz="900" dirty="0" smtClean="0"/>
              <a:t> </a:t>
            </a:r>
            <a:r>
              <a:rPr kumimoji="1" lang="en-US" altLang="ja-JP" sz="900" dirty="0" smtClean="0"/>
              <a:t>22,</a:t>
            </a:r>
            <a:r>
              <a:rPr kumimoji="1" lang="ja-JP" altLang="en-US" sz="900" dirty="0" smtClean="0"/>
              <a:t> </a:t>
            </a:r>
            <a:r>
              <a:rPr kumimoji="1" lang="en-US" altLang="ja-JP" sz="900" dirty="0" smtClean="0"/>
              <a:t>2017</a:t>
            </a:r>
            <a:endParaRPr kumimoji="1" lang="ja-JP" altLang="en-US" sz="900" dirty="0"/>
          </a:p>
        </p:txBody>
      </p:sp>
      <p:sp>
        <p:nvSpPr>
          <p:cNvPr id="5" name="テキスト ボックス 4"/>
          <p:cNvSpPr txBox="1"/>
          <p:nvPr/>
        </p:nvSpPr>
        <p:spPr>
          <a:xfrm>
            <a:off x="539538" y="272480"/>
            <a:ext cx="5913798" cy="461665"/>
          </a:xfrm>
          <a:prstGeom prst="rect">
            <a:avLst/>
          </a:prstGeom>
          <a:noFill/>
        </p:spPr>
        <p:txBody>
          <a:bodyPr wrap="square" rtlCol="0">
            <a:spAutoFit/>
          </a:bodyPr>
          <a:lstStyle>
            <a:defPPr>
              <a:defRPr lang="ja-JP"/>
            </a:defPPr>
            <a:lvl1pPr>
              <a:defRPr sz="1600">
                <a:latin typeface="AR Pゴシック体M" panose="020B0600010101010101" pitchFamily="50" charset="-128"/>
                <a:ea typeface="AR Pゴシック体M" panose="020B0600010101010101" pitchFamily="50" charset="-128"/>
              </a:defRPr>
            </a:lvl1pPr>
          </a:lstStyle>
          <a:p>
            <a:r>
              <a:rPr lang="en-US" altLang="ja-JP" sz="2400" b="1" dirty="0" smtClean="0"/>
              <a:t>11/19</a:t>
            </a:r>
            <a:r>
              <a:rPr lang="ja-JP" altLang="en-US" sz="2400" b="1" dirty="0" smtClean="0"/>
              <a:t>（日）</a:t>
            </a:r>
            <a:r>
              <a:rPr lang="ja-JP" altLang="en-US" sz="2400" dirty="0" smtClean="0"/>
              <a:t>分子</a:t>
            </a:r>
            <a:r>
              <a:rPr lang="ja-JP" altLang="en-US" sz="2400" dirty="0"/>
              <a:t>栄養学をベースと</a:t>
            </a:r>
            <a:r>
              <a:rPr lang="ja-JP" altLang="en-US" sz="2400" dirty="0" smtClean="0"/>
              <a:t>した</a:t>
            </a:r>
            <a:r>
              <a:rPr lang="ja-JP" altLang="en-US" sz="2400" dirty="0"/>
              <a:t>セミナー</a:t>
            </a:r>
          </a:p>
        </p:txBody>
      </p:sp>
      <p:pic>
        <p:nvPicPr>
          <p:cNvPr id="1026" name="Picture 2" descr="C:\Users\Miyoko Hoshiya\AppData\Local\Microsoft\Windows\INetCache\IE\L2SQW1DN\woman-silhouette-1381341328mJA[1].jpg"/>
          <p:cNvPicPr>
            <a:picLocks noChangeAspect="1" noChangeArrowheads="1"/>
          </p:cNvPicPr>
          <p:nvPr/>
        </p:nvPicPr>
        <p:blipFill rotWithShape="1">
          <a:blip r:embed="rId4" cstate="print">
            <a:duotone>
              <a:prstClr val="black"/>
              <a:schemeClr val="accent1">
                <a:tint val="45000"/>
                <a:satMod val="400000"/>
              </a:schemeClr>
            </a:duotone>
            <a:extLst>
              <a:ext uri="{28A0092B-C50C-407E-A947-70E740481C1C}">
                <a14:useLocalDpi xmlns:a14="http://schemas.microsoft.com/office/drawing/2010/main" val="0"/>
              </a:ext>
            </a:extLst>
          </a:blip>
          <a:srcRect t="5280"/>
          <a:stretch/>
        </p:blipFill>
        <p:spPr bwMode="auto">
          <a:xfrm>
            <a:off x="4680520" y="1856656"/>
            <a:ext cx="1296144" cy="1815882"/>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Miyoko Hoshiya\AppData\Local\Microsoft\Windows\INetCache\IE\U4O50FOG\question-634903_960_720[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53136" y="2072680"/>
            <a:ext cx="1323528" cy="1323528"/>
          </a:xfrm>
          <a:prstGeom prst="rect">
            <a:avLst/>
          </a:prstGeom>
          <a:noFill/>
          <a:extLst>
            <a:ext uri="{909E8E84-426E-40DD-AFC4-6F175D3DCCD1}">
              <a14:hiddenFill xmlns:a14="http://schemas.microsoft.com/office/drawing/2010/main">
                <a:solidFill>
                  <a:srgbClr val="FFFFFF"/>
                </a:solidFill>
              </a14:hiddenFill>
            </a:ext>
          </a:extLst>
        </p:spPr>
      </p:pic>
      <p:sp>
        <p:nvSpPr>
          <p:cNvPr id="6" name="テキスト ボックス 5"/>
          <p:cNvSpPr txBox="1"/>
          <p:nvPr/>
        </p:nvSpPr>
        <p:spPr>
          <a:xfrm rot="20834662">
            <a:off x="4184913" y="2225636"/>
            <a:ext cx="2308645" cy="923330"/>
          </a:xfrm>
          <a:prstGeom prst="rect">
            <a:avLst/>
          </a:prstGeom>
          <a:noFill/>
        </p:spPr>
        <p:txBody>
          <a:bodyPr wrap="none" rtlCol="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ja-JP" altLang="en-US"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妊活に詳しい</a:t>
            </a:r>
            <a:r>
              <a:rPr lang="en-US" altLang="ja-JP"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r>
            <a:br>
              <a:rPr lang="en-US" altLang="ja-JP"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br>
            <a:r>
              <a:rPr lang="ja-JP" altLang="en-US"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ゲストスピーカー</a:t>
            </a:r>
            <a:r>
              <a:rPr lang="ja-JP" altLang="en-US"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も</a:t>
            </a:r>
            <a:endParaRPr lang="en-US" altLang="ja-JP"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lgn="ctr"/>
            <a:r>
              <a:rPr lang="ja-JP" altLang="en-US"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講演</a:t>
            </a:r>
            <a:r>
              <a:rPr lang="ja-JP" altLang="en-US"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予定！</a:t>
            </a:r>
            <a:r>
              <a:rPr lang="ja-JP" altLang="en-US"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a:t>
            </a:r>
            <a:endParaRPr lang="ja-JP" altLang="en-US"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351518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1035</TotalTime>
  <Words>236</Words>
  <Application>Microsoft Office PowerPoint</Application>
  <PresentationFormat>A4 210 x 297 mm</PresentationFormat>
  <Paragraphs>29</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Miyoko Hoshiya</dc:creator>
  <cp:lastModifiedBy>Miyoko Hoshiya</cp:lastModifiedBy>
  <cp:revision>43</cp:revision>
  <cp:lastPrinted>2017-09-19T00:26:32Z</cp:lastPrinted>
  <dcterms:created xsi:type="dcterms:W3CDTF">2017-08-22T23:22:08Z</dcterms:created>
  <dcterms:modified xsi:type="dcterms:W3CDTF">2017-09-22T06:13:18Z</dcterms:modified>
</cp:coreProperties>
</file>